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61" r:id="rId4"/>
    <p:sldId id="260" r:id="rId5"/>
    <p:sldId id="262" r:id="rId6"/>
    <p:sldId id="263" r:id="rId7"/>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800080"/>
    <a:srgbClr val="0033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3"/>
    <p:restoredTop sz="89474"/>
  </p:normalViewPr>
  <p:slideViewPr>
    <p:cSldViewPr snapToGrid="0" snapToObjects="1">
      <p:cViewPr varScale="1">
        <p:scale>
          <a:sx n="51" d="100"/>
          <a:sy n="51" d="100"/>
        </p:scale>
        <p:origin x="12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551186-9F78-1C4D-B557-9EEC14A29978}"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65209-FC75-4B46-A245-C33E6938EE4C}" type="slidenum">
              <a:rPr lang="en-US" smtClean="0"/>
              <a:t>‹#›</a:t>
            </a:fld>
            <a:endParaRPr lang="en-US" dirty="0"/>
          </a:p>
        </p:txBody>
      </p:sp>
    </p:spTree>
    <p:extLst>
      <p:ext uri="{BB962C8B-B14F-4D97-AF65-F5344CB8AC3E}">
        <p14:creationId xmlns:p14="http://schemas.microsoft.com/office/powerpoint/2010/main" val="394606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551186-9F78-1C4D-B557-9EEC14A29978}"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65209-FC75-4B46-A245-C33E6938EE4C}" type="slidenum">
              <a:rPr lang="en-US" smtClean="0"/>
              <a:t>‹#›</a:t>
            </a:fld>
            <a:endParaRPr lang="en-US" dirty="0"/>
          </a:p>
        </p:txBody>
      </p:sp>
    </p:spTree>
    <p:extLst>
      <p:ext uri="{BB962C8B-B14F-4D97-AF65-F5344CB8AC3E}">
        <p14:creationId xmlns:p14="http://schemas.microsoft.com/office/powerpoint/2010/main" val="402380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551186-9F78-1C4D-B557-9EEC14A29978}"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65209-FC75-4B46-A245-C33E6938EE4C}" type="slidenum">
              <a:rPr lang="en-US" smtClean="0"/>
              <a:t>‹#›</a:t>
            </a:fld>
            <a:endParaRPr lang="en-US" dirty="0"/>
          </a:p>
        </p:txBody>
      </p:sp>
    </p:spTree>
    <p:extLst>
      <p:ext uri="{BB962C8B-B14F-4D97-AF65-F5344CB8AC3E}">
        <p14:creationId xmlns:p14="http://schemas.microsoft.com/office/powerpoint/2010/main" val="26510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551186-9F78-1C4D-B557-9EEC14A29978}"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65209-FC75-4B46-A245-C33E6938EE4C}" type="slidenum">
              <a:rPr lang="en-US" smtClean="0"/>
              <a:t>‹#›</a:t>
            </a:fld>
            <a:endParaRPr lang="en-US" dirty="0"/>
          </a:p>
        </p:txBody>
      </p:sp>
    </p:spTree>
    <p:extLst>
      <p:ext uri="{BB962C8B-B14F-4D97-AF65-F5344CB8AC3E}">
        <p14:creationId xmlns:p14="http://schemas.microsoft.com/office/powerpoint/2010/main" val="243345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551186-9F78-1C4D-B557-9EEC14A29978}"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65209-FC75-4B46-A245-C33E6938EE4C}" type="slidenum">
              <a:rPr lang="en-US" smtClean="0"/>
              <a:t>‹#›</a:t>
            </a:fld>
            <a:endParaRPr lang="en-US" dirty="0"/>
          </a:p>
        </p:txBody>
      </p:sp>
    </p:spTree>
    <p:extLst>
      <p:ext uri="{BB962C8B-B14F-4D97-AF65-F5344CB8AC3E}">
        <p14:creationId xmlns:p14="http://schemas.microsoft.com/office/powerpoint/2010/main" val="290367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551186-9F78-1C4D-B557-9EEC14A29978}" type="datetimeFigureOut">
              <a:rPr lang="en-US" smtClean="0"/>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A65209-FC75-4B46-A245-C33E6938EE4C}" type="slidenum">
              <a:rPr lang="en-US" smtClean="0"/>
              <a:t>‹#›</a:t>
            </a:fld>
            <a:endParaRPr lang="en-US" dirty="0"/>
          </a:p>
        </p:txBody>
      </p:sp>
    </p:spTree>
    <p:extLst>
      <p:ext uri="{BB962C8B-B14F-4D97-AF65-F5344CB8AC3E}">
        <p14:creationId xmlns:p14="http://schemas.microsoft.com/office/powerpoint/2010/main" val="195810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551186-9F78-1C4D-B557-9EEC14A29978}" type="datetimeFigureOut">
              <a:rPr lang="en-US" smtClean="0"/>
              <a:t>12/21/2021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A65209-FC75-4B46-A245-C33E6938EE4C}" type="slidenum">
              <a:rPr lang="en-US" smtClean="0"/>
              <a:t>‹#›</a:t>
            </a:fld>
            <a:endParaRPr lang="en-US" dirty="0"/>
          </a:p>
        </p:txBody>
      </p:sp>
    </p:spTree>
    <p:extLst>
      <p:ext uri="{BB962C8B-B14F-4D97-AF65-F5344CB8AC3E}">
        <p14:creationId xmlns:p14="http://schemas.microsoft.com/office/powerpoint/2010/main" val="138337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551186-9F78-1C4D-B557-9EEC14A29978}" type="datetimeFigureOut">
              <a:rPr lang="en-US" smtClean="0"/>
              <a:t>12/21/2021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A65209-FC75-4B46-A245-C33E6938EE4C}" type="slidenum">
              <a:rPr lang="en-US" smtClean="0"/>
              <a:t>‹#›</a:t>
            </a:fld>
            <a:endParaRPr lang="en-US" dirty="0"/>
          </a:p>
        </p:txBody>
      </p:sp>
    </p:spTree>
    <p:extLst>
      <p:ext uri="{BB962C8B-B14F-4D97-AF65-F5344CB8AC3E}">
        <p14:creationId xmlns:p14="http://schemas.microsoft.com/office/powerpoint/2010/main" val="168045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51186-9F78-1C4D-B557-9EEC14A29978}" type="datetimeFigureOut">
              <a:rPr lang="en-US" smtClean="0"/>
              <a:t>12/21/2021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A65209-FC75-4B46-A245-C33E6938EE4C}" type="slidenum">
              <a:rPr lang="en-US" smtClean="0"/>
              <a:t>‹#›</a:t>
            </a:fld>
            <a:endParaRPr lang="en-US" dirty="0"/>
          </a:p>
        </p:txBody>
      </p:sp>
    </p:spTree>
    <p:extLst>
      <p:ext uri="{BB962C8B-B14F-4D97-AF65-F5344CB8AC3E}">
        <p14:creationId xmlns:p14="http://schemas.microsoft.com/office/powerpoint/2010/main" val="1248221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551186-9F78-1C4D-B557-9EEC14A29978}" type="datetimeFigureOut">
              <a:rPr lang="en-US" smtClean="0"/>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A65209-FC75-4B46-A245-C33E6938EE4C}" type="slidenum">
              <a:rPr lang="en-US" smtClean="0"/>
              <a:t>‹#›</a:t>
            </a:fld>
            <a:endParaRPr lang="en-US" dirty="0"/>
          </a:p>
        </p:txBody>
      </p:sp>
    </p:spTree>
    <p:extLst>
      <p:ext uri="{BB962C8B-B14F-4D97-AF65-F5344CB8AC3E}">
        <p14:creationId xmlns:p14="http://schemas.microsoft.com/office/powerpoint/2010/main" val="618249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551186-9F78-1C4D-B557-9EEC14A29978}" type="datetimeFigureOut">
              <a:rPr lang="en-US" smtClean="0"/>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A65209-FC75-4B46-A245-C33E6938EE4C}" type="slidenum">
              <a:rPr lang="en-US" smtClean="0"/>
              <a:t>‹#›</a:t>
            </a:fld>
            <a:endParaRPr lang="en-US" dirty="0"/>
          </a:p>
        </p:txBody>
      </p:sp>
    </p:spTree>
    <p:extLst>
      <p:ext uri="{BB962C8B-B14F-4D97-AF65-F5344CB8AC3E}">
        <p14:creationId xmlns:p14="http://schemas.microsoft.com/office/powerpoint/2010/main" val="218199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51186-9F78-1C4D-B557-9EEC14A29978}" type="datetimeFigureOut">
              <a:rPr lang="en-US" smtClean="0"/>
              <a:t>12/21/2021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65209-FC75-4B46-A245-C33E6938EE4C}" type="slidenum">
              <a:rPr lang="en-US" smtClean="0"/>
              <a:t>‹#›</a:t>
            </a:fld>
            <a:endParaRPr lang="en-US" dirty="0"/>
          </a:p>
        </p:txBody>
      </p:sp>
    </p:spTree>
    <p:extLst>
      <p:ext uri="{BB962C8B-B14F-4D97-AF65-F5344CB8AC3E}">
        <p14:creationId xmlns:p14="http://schemas.microsoft.com/office/powerpoint/2010/main" val="3110757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81F08F-97AE-E147-B7EC-CCB1EBA17FB8}"/>
              </a:ext>
            </a:extLst>
          </p:cNvPr>
          <p:cNvSpPr txBox="1"/>
          <p:nvPr/>
        </p:nvSpPr>
        <p:spPr>
          <a:xfrm>
            <a:off x="376518" y="860612"/>
            <a:ext cx="8724311" cy="1200329"/>
          </a:xfrm>
          <a:prstGeom prst="rect">
            <a:avLst/>
          </a:prstGeom>
          <a:noFill/>
        </p:spPr>
        <p:txBody>
          <a:bodyPr wrap="none" rtlCol="0">
            <a:spAutoFit/>
          </a:bodyPr>
          <a:lstStyle/>
          <a:p>
            <a:r>
              <a:rPr lang="en-US" sz="2400" b="1" dirty="0"/>
              <a:t>“Collaborative Research:</a:t>
            </a:r>
          </a:p>
          <a:p>
            <a:r>
              <a:rPr lang="en-US" sz="2400" b="1" dirty="0"/>
              <a:t>CHemistry in the Arctic: Clouds, Halogens, and Aerosols (</a:t>
            </a:r>
            <a:r>
              <a:rPr lang="en-US" sz="2400" b="1" dirty="0">
                <a:solidFill>
                  <a:schemeClr val="accent1"/>
                </a:solidFill>
              </a:rPr>
              <a:t>CHACHA</a:t>
            </a:r>
            <a:r>
              <a:rPr lang="en-US" sz="2400" b="1" dirty="0"/>
              <a:t>)”</a:t>
            </a:r>
          </a:p>
          <a:p>
            <a:endParaRPr lang="en-US" sz="2400" b="1" dirty="0"/>
          </a:p>
        </p:txBody>
      </p:sp>
      <p:sp>
        <p:nvSpPr>
          <p:cNvPr id="5" name="TextBox 4">
            <a:extLst>
              <a:ext uri="{FF2B5EF4-FFF2-40B4-BE49-F238E27FC236}">
                <a16:creationId xmlns:a16="http://schemas.microsoft.com/office/drawing/2014/main" id="{ED400F4A-39D9-5F40-A3C0-B2B4B0C7E24E}"/>
              </a:ext>
            </a:extLst>
          </p:cNvPr>
          <p:cNvSpPr txBox="1"/>
          <p:nvPr/>
        </p:nvSpPr>
        <p:spPr>
          <a:xfrm>
            <a:off x="376518" y="2326341"/>
            <a:ext cx="7466083" cy="3416320"/>
          </a:xfrm>
          <a:prstGeom prst="rect">
            <a:avLst/>
          </a:prstGeom>
          <a:noFill/>
        </p:spPr>
        <p:txBody>
          <a:bodyPr wrap="none" rtlCol="0">
            <a:spAutoFit/>
          </a:bodyPr>
          <a:lstStyle/>
          <a:p>
            <a:pPr algn="l"/>
            <a:r>
              <a:rPr lang="en-US" sz="2400" b="1" dirty="0"/>
              <a:t>A collaborative research project involving six institutions:</a:t>
            </a:r>
          </a:p>
          <a:p>
            <a:pPr algn="l"/>
            <a:endParaRPr lang="en-US" sz="2400" b="1" dirty="0"/>
          </a:p>
          <a:p>
            <a:pPr marL="285750" algn="l"/>
            <a:r>
              <a:rPr lang="en-US" sz="2400" b="1" dirty="0"/>
              <a:t>Paul B. Shepson, Stony Brook University (Lead PI)</a:t>
            </a:r>
          </a:p>
          <a:p>
            <a:pPr marL="285750"/>
            <a:r>
              <a:rPr lang="en-US" sz="2400" b="1" dirty="0"/>
              <a:t>Kerri A. Pratt, University of Michigan</a:t>
            </a:r>
          </a:p>
          <a:p>
            <a:pPr marL="285750"/>
            <a:r>
              <a:rPr lang="en-US" sz="2400" b="1" dirty="0"/>
              <a:t>Sara Lance, University at Albany</a:t>
            </a:r>
          </a:p>
          <a:p>
            <a:pPr marL="285750"/>
            <a:r>
              <a:rPr lang="en-US" sz="2400" b="1" dirty="0"/>
              <a:t>William R. Simpson, University of Alaska, Fairbanks</a:t>
            </a:r>
          </a:p>
          <a:p>
            <a:pPr marL="285750"/>
            <a:r>
              <a:rPr lang="en-US" sz="2400" b="1" dirty="0"/>
              <a:t>Jose D. Fuentes, Penn State University</a:t>
            </a:r>
          </a:p>
          <a:p>
            <a:pPr marL="285750"/>
            <a:r>
              <a:rPr lang="en-US" sz="2400" b="1" dirty="0"/>
              <a:t>Christine A. Hrycyna, Purdue University</a:t>
            </a:r>
          </a:p>
          <a:p>
            <a:pPr algn="l"/>
            <a:endParaRPr lang="en-US" sz="2400" b="1" dirty="0"/>
          </a:p>
        </p:txBody>
      </p:sp>
      <p:pic>
        <p:nvPicPr>
          <p:cNvPr id="1026" name="Picture 2" descr="See the source image">
            <a:extLst>
              <a:ext uri="{FF2B5EF4-FFF2-40B4-BE49-F238E27FC236}">
                <a16:creationId xmlns:a16="http://schemas.microsoft.com/office/drawing/2014/main" id="{02A89899-6F5B-F041-A081-2CB467EA4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417" y="3098580"/>
            <a:ext cx="2017059" cy="381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enn state logo">
            <a:extLst>
              <a:ext uri="{FF2B5EF4-FFF2-40B4-BE49-F238E27FC236}">
                <a16:creationId xmlns:a16="http://schemas.microsoft.com/office/drawing/2014/main" id="{C8A2553A-262C-E14E-BCF6-EB6F3148B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778" y="4515309"/>
            <a:ext cx="788210" cy="4650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432B190-4AD5-2F4B-B77C-F10247C037FA}"/>
              </a:ext>
            </a:extLst>
          </p:cNvPr>
          <p:cNvPicPr>
            <a:picLocks noChangeAspect="1"/>
          </p:cNvPicPr>
          <p:nvPr/>
        </p:nvPicPr>
        <p:blipFill>
          <a:blip r:embed="rId4"/>
          <a:stretch>
            <a:fillRect/>
          </a:stretch>
        </p:blipFill>
        <p:spPr>
          <a:xfrm>
            <a:off x="6079719" y="5014298"/>
            <a:ext cx="693927" cy="602479"/>
          </a:xfrm>
          <a:prstGeom prst="rect">
            <a:avLst/>
          </a:prstGeom>
        </p:spPr>
      </p:pic>
      <p:pic>
        <p:nvPicPr>
          <p:cNvPr id="1032" name="Picture 8" descr="Image result for university of michigan logo">
            <a:extLst>
              <a:ext uri="{FF2B5EF4-FFF2-40B4-BE49-F238E27FC236}">
                <a16:creationId xmlns:a16="http://schemas.microsoft.com/office/drawing/2014/main" id="{C20D057F-1F79-A043-A788-1D44282157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520" y="3432191"/>
            <a:ext cx="680888" cy="4289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university at albany logo">
            <a:extLst>
              <a:ext uri="{FF2B5EF4-FFF2-40B4-BE49-F238E27FC236}">
                <a16:creationId xmlns:a16="http://schemas.microsoft.com/office/drawing/2014/main" id="{75A031CA-948E-3B47-82CC-46FD7A5465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5569" y="3753001"/>
            <a:ext cx="781880" cy="5052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university of alaska, fairbanks, logo">
            <a:extLst>
              <a:ext uri="{FF2B5EF4-FFF2-40B4-BE49-F238E27FC236}">
                <a16:creationId xmlns:a16="http://schemas.microsoft.com/office/drawing/2014/main" id="{9C0F991D-26FE-2A43-83DC-8B856AD49A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6887" y="4252169"/>
            <a:ext cx="642060" cy="5262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F8C9208-09CE-D647-98C0-EF78BE33A203}"/>
              </a:ext>
            </a:extLst>
          </p:cNvPr>
          <p:cNvSpPr txBox="1"/>
          <p:nvPr/>
        </p:nvSpPr>
        <p:spPr>
          <a:xfrm>
            <a:off x="376518" y="180197"/>
            <a:ext cx="3532314" cy="461665"/>
          </a:xfrm>
          <a:prstGeom prst="rect">
            <a:avLst/>
          </a:prstGeom>
          <a:noFill/>
        </p:spPr>
        <p:txBody>
          <a:bodyPr wrap="none" rtlCol="0">
            <a:spAutoFit/>
          </a:bodyPr>
          <a:lstStyle/>
          <a:p>
            <a:pPr algn="l"/>
            <a:r>
              <a:rPr lang="en-US" sz="2400" b="1" u="sng" dirty="0"/>
              <a:t>CHACHA Project Overview</a:t>
            </a:r>
          </a:p>
        </p:txBody>
      </p:sp>
    </p:spTree>
    <p:extLst>
      <p:ext uri="{BB962C8B-B14F-4D97-AF65-F5344CB8AC3E}">
        <p14:creationId xmlns:p14="http://schemas.microsoft.com/office/powerpoint/2010/main" val="71323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1E97D3-8840-1B4B-A1B3-7FFE3E743A5B}"/>
              </a:ext>
            </a:extLst>
          </p:cNvPr>
          <p:cNvSpPr/>
          <p:nvPr/>
        </p:nvSpPr>
        <p:spPr>
          <a:xfrm>
            <a:off x="33454" y="175164"/>
            <a:ext cx="9143999" cy="1569660"/>
          </a:xfrm>
          <a:prstGeom prst="rect">
            <a:avLst/>
          </a:prstGeom>
        </p:spPr>
        <p:txBody>
          <a:bodyPr wrap="square">
            <a:spAutoFit/>
          </a:bodyPr>
          <a:lstStyle/>
          <a:p>
            <a:r>
              <a:rPr lang="en-US" sz="2400" b="1" dirty="0">
                <a:solidFill>
                  <a:schemeClr val="accent1"/>
                </a:solidFill>
                <a:ea typeface="Calibri" panose="020F0502020204030204" pitchFamily="34" charset="0"/>
              </a:rPr>
              <a:t>CHACHA</a:t>
            </a:r>
            <a:r>
              <a:rPr lang="en-US" sz="2400" b="1" dirty="0">
                <a:ea typeface="Calibri" panose="020F0502020204030204" pitchFamily="34" charset="0"/>
              </a:rPr>
              <a:t> aims to </a:t>
            </a:r>
            <a:r>
              <a:rPr lang="en-US" sz="2400" b="1" dirty="0"/>
              <a:t>assess the extent to which Arctic change, particularly sea ice loss and increased fossil fuel extraction in the New Arctic, modifies multiphase halogen, nitrogen, and sulfur chemistry, and to assess the role of aerosols and clouds in that chemistry.</a:t>
            </a:r>
          </a:p>
        </p:txBody>
      </p:sp>
    </p:spTree>
    <p:extLst>
      <p:ext uri="{BB962C8B-B14F-4D97-AF65-F5344CB8AC3E}">
        <p14:creationId xmlns:p14="http://schemas.microsoft.com/office/powerpoint/2010/main" val="169133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FECD3B-E1DB-F84F-BD5C-73CC4578A9C2}"/>
              </a:ext>
            </a:extLst>
          </p:cNvPr>
          <p:cNvSpPr/>
          <p:nvPr/>
        </p:nvSpPr>
        <p:spPr>
          <a:xfrm>
            <a:off x="81339" y="180237"/>
            <a:ext cx="8928847" cy="1692771"/>
          </a:xfrm>
          <a:prstGeom prst="rect">
            <a:avLst/>
          </a:prstGeom>
        </p:spPr>
        <p:txBody>
          <a:bodyPr wrap="square">
            <a:spAutoFit/>
          </a:bodyPr>
          <a:lstStyle/>
          <a:p>
            <a:pPr algn="just"/>
            <a:r>
              <a:rPr lang="en-US" sz="2200" b="1" dirty="0">
                <a:ea typeface="Times New Roman" panose="02020603050405020304" pitchFamily="18" charset="0"/>
              </a:rPr>
              <a:t>The CHACHA Team proposes an aircraft-based observation and modeling approach, with aircraft payloads, flight plans, and subsequent 1-D modeling designed to test the following </a:t>
            </a:r>
            <a:r>
              <a:rPr lang="en-US" sz="2200" b="1" dirty="0">
                <a:solidFill>
                  <a:schemeClr val="accent1"/>
                </a:solidFill>
                <a:ea typeface="Times New Roman" panose="02020603050405020304" pitchFamily="18" charset="0"/>
              </a:rPr>
              <a:t>three project hypotheses:</a:t>
            </a:r>
          </a:p>
          <a:p>
            <a:r>
              <a:rPr lang="en-US" dirty="0"/>
              <a:t> </a:t>
            </a:r>
            <a:endParaRPr lang="en-US" sz="1900" dirty="0"/>
          </a:p>
          <a:p>
            <a:r>
              <a:rPr lang="en-US" sz="2000" dirty="0"/>
              <a:t> </a:t>
            </a:r>
            <a:endParaRPr lang="en-US" sz="2000" dirty="0">
              <a:effectLst/>
            </a:endParaRPr>
          </a:p>
        </p:txBody>
      </p:sp>
      <p:sp>
        <p:nvSpPr>
          <p:cNvPr id="3" name="Rectangle 2">
            <a:extLst>
              <a:ext uri="{FF2B5EF4-FFF2-40B4-BE49-F238E27FC236}">
                <a16:creationId xmlns:a16="http://schemas.microsoft.com/office/drawing/2014/main" id="{9FB44179-165E-2542-B5F6-BFF6C929DD78}"/>
              </a:ext>
            </a:extLst>
          </p:cNvPr>
          <p:cNvSpPr/>
          <p:nvPr/>
        </p:nvSpPr>
        <p:spPr>
          <a:xfrm>
            <a:off x="479500" y="1404657"/>
            <a:ext cx="7928517" cy="5262979"/>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Hypothesis 1:</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Open sea ice leads are the largest source of early spring aerosol mass to the Arctic boundary layer, affecting aerosol and cloud chemical composition, ozone, and other gases.</a:t>
            </a:r>
            <a:r>
              <a:rPr lang="en-US" sz="2400" dirty="0">
                <a:latin typeface="Times New Roman" panose="02020603050405020304" pitchFamily="18" charset="0"/>
                <a:ea typeface="Times New Roman" panose="02020603050405020304" pitchFamily="18" charset="0"/>
              </a:rPr>
              <a:t> </a:t>
            </a:r>
          </a:p>
          <a:p>
            <a:r>
              <a:rPr lang="en-US" sz="2400" dirty="0">
                <a:latin typeface="Times New Roman" panose="02020603050405020304" pitchFamily="18" charset="0"/>
                <a:ea typeface="Times New Roman" panose="02020603050405020304" pitchFamily="18" charset="0"/>
              </a:rPr>
              <a:t> </a:t>
            </a:r>
          </a:p>
          <a:p>
            <a:r>
              <a:rPr lang="en-US" sz="2400" b="1" dirty="0">
                <a:latin typeface="Times New Roman" panose="02020603050405020304" pitchFamily="18" charset="0"/>
                <a:ea typeface="Times New Roman" panose="02020603050405020304" pitchFamily="18" charset="0"/>
              </a:rPr>
              <a:t>Hypothesis 2: </a:t>
            </a:r>
            <a:r>
              <a:rPr lang="en-US" sz="2400" i="1" dirty="0">
                <a:latin typeface="Times New Roman" panose="02020603050405020304" pitchFamily="18" charset="0"/>
                <a:ea typeface="Times New Roman" panose="02020603050405020304" pitchFamily="18" charset="0"/>
              </a:rPr>
              <a:t>Oil and gas extraction activities contribute to gas emissions that significantly modify natural halogen chemistry, impacting multiphase halogen recycling and activation, as well as the fate of NO</a:t>
            </a:r>
            <a:r>
              <a:rPr lang="en-US" sz="2400" i="1" baseline="-25000" dirty="0">
                <a:latin typeface="Times New Roman" panose="02020603050405020304" pitchFamily="18" charset="0"/>
                <a:ea typeface="Times New Roman" panose="02020603050405020304" pitchFamily="18" charset="0"/>
              </a:rPr>
              <a:t>x</a:t>
            </a:r>
            <a:r>
              <a:rPr lang="en-US" sz="2400" i="1" dirty="0">
                <a:latin typeface="Times New Roman" panose="02020603050405020304" pitchFamily="18" charset="0"/>
                <a:ea typeface="Times New Roman" panose="02020603050405020304" pitchFamily="18" charset="0"/>
              </a:rPr>
              <a:t> and ozone. </a:t>
            </a:r>
          </a:p>
          <a:p>
            <a:endParaRPr lang="en-US" sz="2400" b="1" i="1"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Hypothesis 3: </a:t>
            </a:r>
            <a:r>
              <a:rPr lang="en-US" sz="2400" i="1" dirty="0">
                <a:latin typeface="Times New Roman" panose="02020603050405020304" pitchFamily="18" charset="0"/>
                <a:ea typeface="Times New Roman" panose="02020603050405020304" pitchFamily="18" charset="0"/>
              </a:rPr>
              <a:t>Atmospheric oxidative processing of sulfur, nitrogen and other chemical species differs between clear-sky conditions, and those impacted by in-cloud chemical processing.</a:t>
            </a:r>
            <a:r>
              <a:rPr lang="en-US" sz="24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61053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4558FF-2D37-EC4D-A6F1-6A0B4B3D1E85}"/>
              </a:ext>
            </a:extLst>
          </p:cNvPr>
          <p:cNvSpPr txBox="1"/>
          <p:nvPr/>
        </p:nvSpPr>
        <p:spPr>
          <a:xfrm>
            <a:off x="133278" y="840810"/>
            <a:ext cx="8905195" cy="2092881"/>
          </a:xfrm>
          <a:prstGeom prst="rect">
            <a:avLst/>
          </a:prstGeom>
          <a:noFill/>
        </p:spPr>
        <p:txBody>
          <a:bodyPr wrap="none" rtlCol="0">
            <a:spAutoFit/>
          </a:bodyPr>
          <a:lstStyle/>
          <a:p>
            <a:pPr algn="ctr"/>
            <a:r>
              <a:rPr lang="en-US" sz="2600" b="1" dirty="0">
                <a:ea typeface="Calibri" panose="020F0502020204030204" pitchFamily="34" charset="0"/>
              </a:rPr>
              <a:t>We propose to conduct eight weeks of observations across the </a:t>
            </a:r>
          </a:p>
          <a:p>
            <a:pPr algn="ctr"/>
            <a:r>
              <a:rPr lang="en-US" sz="2600" b="1" dirty="0">
                <a:ea typeface="Calibri" panose="020F0502020204030204" pitchFamily="34" charset="0"/>
              </a:rPr>
              <a:t>Alaskan Arctic during spring using two aircraft, the </a:t>
            </a:r>
          </a:p>
          <a:p>
            <a:pPr algn="ctr"/>
            <a:r>
              <a:rPr lang="en-US" sz="2600" b="1" dirty="0">
                <a:ea typeface="Calibri" panose="020F0502020204030204" pitchFamily="34" charset="0"/>
              </a:rPr>
              <a:t>University of Wyoming King Air and </a:t>
            </a:r>
          </a:p>
          <a:p>
            <a:pPr algn="ctr"/>
            <a:r>
              <a:rPr lang="en-US" sz="2600" b="1" dirty="0">
                <a:ea typeface="Calibri" panose="020F0502020204030204" pitchFamily="34" charset="0"/>
              </a:rPr>
              <a:t>the Purdue University Duchess (ALAR). </a:t>
            </a:r>
            <a:endParaRPr lang="en-US" sz="2600" b="1" dirty="0"/>
          </a:p>
          <a:p>
            <a:pPr algn="l"/>
            <a:endParaRPr lang="en-US" sz="2600" b="1" dirty="0"/>
          </a:p>
        </p:txBody>
      </p:sp>
      <p:grpSp>
        <p:nvGrpSpPr>
          <p:cNvPr id="7" name="Group 6">
            <a:extLst>
              <a:ext uri="{FF2B5EF4-FFF2-40B4-BE49-F238E27FC236}">
                <a16:creationId xmlns:a16="http://schemas.microsoft.com/office/drawing/2014/main" id="{5F618E55-E19E-C041-AB07-5B5033E7836C}"/>
              </a:ext>
            </a:extLst>
          </p:cNvPr>
          <p:cNvGrpSpPr/>
          <p:nvPr/>
        </p:nvGrpSpPr>
        <p:grpSpPr>
          <a:xfrm>
            <a:off x="4805082" y="3711388"/>
            <a:ext cx="4338917" cy="3254188"/>
            <a:chOff x="4805082" y="3603812"/>
            <a:chExt cx="4338917" cy="3254188"/>
          </a:xfrm>
        </p:grpSpPr>
        <p:pic>
          <p:nvPicPr>
            <p:cNvPr id="5" name="Picture 4">
              <a:extLst>
                <a:ext uri="{FF2B5EF4-FFF2-40B4-BE49-F238E27FC236}">
                  <a16:creationId xmlns:a16="http://schemas.microsoft.com/office/drawing/2014/main" id="{FF7B1430-7EAF-F04F-A98B-7159E92248E1}"/>
                </a:ext>
              </a:extLst>
            </p:cNvPr>
            <p:cNvPicPr>
              <a:picLocks noChangeAspect="1"/>
            </p:cNvPicPr>
            <p:nvPr/>
          </p:nvPicPr>
          <p:blipFill>
            <a:blip r:embed="rId2"/>
            <a:stretch>
              <a:fillRect/>
            </a:stretch>
          </p:blipFill>
          <p:spPr>
            <a:xfrm>
              <a:off x="4805082" y="3603812"/>
              <a:ext cx="4338917" cy="3254188"/>
            </a:xfrm>
            <a:prstGeom prst="rect">
              <a:avLst/>
            </a:prstGeom>
          </p:spPr>
        </p:pic>
        <p:sp>
          <p:nvSpPr>
            <p:cNvPr id="6" name="TextBox 5">
              <a:extLst>
                <a:ext uri="{FF2B5EF4-FFF2-40B4-BE49-F238E27FC236}">
                  <a16:creationId xmlns:a16="http://schemas.microsoft.com/office/drawing/2014/main" id="{EEA9AF20-7169-EC42-9F8A-58B27B79EBCE}"/>
                </a:ext>
              </a:extLst>
            </p:cNvPr>
            <p:cNvSpPr txBox="1"/>
            <p:nvPr/>
          </p:nvSpPr>
          <p:spPr>
            <a:xfrm>
              <a:off x="5580529" y="3832412"/>
              <a:ext cx="1848006" cy="461665"/>
            </a:xfrm>
            <a:prstGeom prst="rect">
              <a:avLst/>
            </a:prstGeom>
            <a:noFill/>
          </p:spPr>
          <p:txBody>
            <a:bodyPr wrap="none" rtlCol="0">
              <a:spAutoFit/>
            </a:bodyPr>
            <a:lstStyle/>
            <a:p>
              <a:pPr algn="l"/>
              <a:r>
                <a:rPr lang="en-US" sz="2400" b="1" dirty="0">
                  <a:solidFill>
                    <a:schemeClr val="bg1"/>
                  </a:solidFill>
                </a:rPr>
                <a:t>Purdue ALAR</a:t>
              </a:r>
            </a:p>
          </p:txBody>
        </p:sp>
      </p:grpSp>
      <p:pic>
        <p:nvPicPr>
          <p:cNvPr id="2050" name="Picture 2" descr="See the source image">
            <a:extLst>
              <a:ext uri="{FF2B5EF4-FFF2-40B4-BE49-F238E27FC236}">
                <a16:creationId xmlns:a16="http://schemas.microsoft.com/office/drawing/2014/main" id="{89B09829-9717-6D4B-AC22-8D1B51DD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3555"/>
            <a:ext cx="4805082" cy="3144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21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CE3593-FCAB-B64E-A4E2-04B9E3B3D405}"/>
              </a:ext>
            </a:extLst>
          </p:cNvPr>
          <p:cNvSpPr txBox="1"/>
          <p:nvPr/>
        </p:nvSpPr>
        <p:spPr>
          <a:xfrm>
            <a:off x="282388" y="228600"/>
            <a:ext cx="8734763" cy="1200329"/>
          </a:xfrm>
          <a:prstGeom prst="rect">
            <a:avLst/>
          </a:prstGeom>
          <a:noFill/>
        </p:spPr>
        <p:txBody>
          <a:bodyPr wrap="none" rtlCol="0">
            <a:spAutoFit/>
          </a:bodyPr>
          <a:lstStyle/>
          <a:p>
            <a:pPr algn="l"/>
            <a:r>
              <a:rPr lang="en-US" sz="2400" b="1" dirty="0"/>
              <a:t>CHACHA is proposed to be conducted between February and</a:t>
            </a:r>
          </a:p>
          <a:p>
            <a:pPr algn="l"/>
            <a:r>
              <a:rPr lang="en-US" sz="2400" b="1" dirty="0"/>
              <a:t>April, 2021, flying between Barrow and Deadhorse airports.</a:t>
            </a:r>
          </a:p>
          <a:p>
            <a:pPr algn="l"/>
            <a:r>
              <a:rPr lang="en-US" sz="2400" b="1" dirty="0"/>
              <a:t>A simplified, conceptual flight plan (multiple plans) is shown below.</a:t>
            </a:r>
          </a:p>
        </p:txBody>
      </p:sp>
      <p:pic>
        <p:nvPicPr>
          <p:cNvPr id="5" name="Picture 4">
            <a:extLst>
              <a:ext uri="{FF2B5EF4-FFF2-40B4-BE49-F238E27FC236}">
                <a16:creationId xmlns:a16="http://schemas.microsoft.com/office/drawing/2014/main" id="{4F229161-6BA0-6E43-A81B-23EE66012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775" y="1428928"/>
            <a:ext cx="7823018" cy="5200471"/>
          </a:xfrm>
          <a:prstGeom prst="rect">
            <a:avLst/>
          </a:prstGeom>
        </p:spPr>
      </p:pic>
    </p:spTree>
    <p:extLst>
      <p:ext uri="{BB962C8B-B14F-4D97-AF65-F5344CB8AC3E}">
        <p14:creationId xmlns:p14="http://schemas.microsoft.com/office/powerpoint/2010/main" val="2421689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FB5E2-6300-9549-879B-A32F7695F1CF}"/>
              </a:ext>
            </a:extLst>
          </p:cNvPr>
          <p:cNvSpPr txBox="1"/>
          <p:nvPr/>
        </p:nvSpPr>
        <p:spPr>
          <a:xfrm>
            <a:off x="430306" y="0"/>
            <a:ext cx="8160247" cy="830997"/>
          </a:xfrm>
          <a:prstGeom prst="rect">
            <a:avLst/>
          </a:prstGeom>
          <a:noFill/>
        </p:spPr>
        <p:txBody>
          <a:bodyPr wrap="none" rtlCol="0">
            <a:spAutoFit/>
          </a:bodyPr>
          <a:lstStyle/>
          <a:p>
            <a:pPr algn="l"/>
            <a:r>
              <a:rPr lang="en-US" sz="2400" b="1" dirty="0"/>
              <a:t>The instrumentation payload and prospective flight plans have</a:t>
            </a:r>
          </a:p>
          <a:p>
            <a:pPr algn="l"/>
            <a:r>
              <a:rPr lang="en-US" sz="2400" b="1" dirty="0"/>
              <a:t>been previously reviewed by Univ. of Wyoming staff.</a:t>
            </a:r>
          </a:p>
        </p:txBody>
      </p:sp>
      <p:sp>
        <p:nvSpPr>
          <p:cNvPr id="3" name="TextBox 2">
            <a:extLst>
              <a:ext uri="{FF2B5EF4-FFF2-40B4-BE49-F238E27FC236}">
                <a16:creationId xmlns:a16="http://schemas.microsoft.com/office/drawing/2014/main" id="{1F5EFF95-9FEB-BD49-89A7-8C8253F82000}"/>
              </a:ext>
            </a:extLst>
          </p:cNvPr>
          <p:cNvSpPr txBox="1"/>
          <p:nvPr/>
        </p:nvSpPr>
        <p:spPr>
          <a:xfrm>
            <a:off x="365760" y="856357"/>
            <a:ext cx="8778240" cy="6001643"/>
          </a:xfrm>
          <a:prstGeom prst="rect">
            <a:avLst/>
          </a:prstGeom>
          <a:noFill/>
        </p:spPr>
        <p:txBody>
          <a:bodyPr wrap="square" rtlCol="0">
            <a:spAutoFit/>
          </a:bodyPr>
          <a:lstStyle/>
          <a:p>
            <a:pPr algn="l"/>
            <a:r>
              <a:rPr lang="en-US" sz="2400" b="1" u="sng" dirty="0"/>
              <a:t>Broader Impacts</a:t>
            </a:r>
          </a:p>
          <a:p>
            <a:pPr marL="342900" indent="-342900" algn="l">
              <a:buFont typeface="Arial" panose="020B0604020202020204" pitchFamily="34" charset="0"/>
              <a:buChar char="•"/>
            </a:pPr>
            <a:r>
              <a:rPr lang="en-US" sz="2400" b="1" dirty="0">
                <a:solidFill>
                  <a:schemeClr val="accent1"/>
                </a:solidFill>
              </a:rPr>
              <a:t>Mentoring/Training: </a:t>
            </a:r>
            <a:r>
              <a:rPr lang="en-US" sz="2400" dirty="0"/>
              <a:t>2 female early-career co-PIs, 2 post-docs, 4 PhD students, 4+ undergraduate students.</a:t>
            </a:r>
          </a:p>
          <a:p>
            <a:pPr marL="342900" indent="-342900" algn="l">
              <a:buFont typeface="Arial" panose="020B0604020202020204" pitchFamily="34" charset="0"/>
              <a:buChar char="•"/>
            </a:pPr>
            <a:r>
              <a:rPr lang="en-US" sz="2400" b="1" dirty="0">
                <a:solidFill>
                  <a:schemeClr val="accent1"/>
                </a:solidFill>
              </a:rPr>
              <a:t>CHACHA Aircraft Open House: </a:t>
            </a:r>
            <a:r>
              <a:rPr lang="en-US" sz="2400" dirty="0"/>
              <a:t>Public open houses for the North Slope Borough (Utqiaġvik) and Fairbanks, AK communities to visit the UWYO King Air and Purdue ALAR, meet CHACHA scientists and project engineers/staff, and learn about Arctic change</a:t>
            </a:r>
          </a:p>
          <a:p>
            <a:pPr marL="342900" indent="-342900" algn="l">
              <a:buFont typeface="Arial" panose="020B0604020202020204" pitchFamily="34" charset="0"/>
              <a:buChar char="•"/>
            </a:pPr>
            <a:r>
              <a:rPr lang="en-US" sz="2400" b="1" dirty="0">
                <a:solidFill>
                  <a:schemeClr val="accent5">
                    <a:lumMod val="75000"/>
                  </a:schemeClr>
                </a:solidFill>
              </a:rPr>
              <a:t>North Slope Science Fair: </a:t>
            </a:r>
            <a:r>
              <a:rPr lang="en-US" sz="2400" dirty="0"/>
              <a:t>Project team participation in science fair judging and community science lectures, facilitated by UIC-Science</a:t>
            </a:r>
            <a:endParaRPr lang="en-US" sz="2400" b="1" dirty="0"/>
          </a:p>
          <a:p>
            <a:pPr marL="342900" indent="-342900" algn="l">
              <a:buFont typeface="Arial" panose="020B0604020202020204" pitchFamily="34" charset="0"/>
              <a:buChar char="•"/>
            </a:pPr>
            <a:r>
              <a:rPr lang="en-US" sz="2400" b="1" dirty="0">
                <a:solidFill>
                  <a:schemeClr val="accent1"/>
                </a:solidFill>
              </a:rPr>
              <a:t>North Slope Borough K-12 Teacher Workshop:</a:t>
            </a:r>
            <a:r>
              <a:rPr lang="en-US" sz="2400" dirty="0">
                <a:solidFill>
                  <a:schemeClr val="accent1"/>
                </a:solidFill>
              </a:rPr>
              <a:t> </a:t>
            </a:r>
            <a:r>
              <a:rPr lang="en-US" sz="2400" dirty="0"/>
              <a:t>Collaborative workshop with K-12 educators to build new science curriculum based on Arctic snow chemistry research to address the Next Generation Science Standards, as requested by UIC-Science</a:t>
            </a:r>
          </a:p>
          <a:p>
            <a:pPr marL="342900" indent="-342900" algn="l">
              <a:buFont typeface="Arial" panose="020B0604020202020204" pitchFamily="34" charset="0"/>
              <a:buChar char="•"/>
            </a:pPr>
            <a:r>
              <a:rPr lang="en-US" sz="2400" b="1" dirty="0">
                <a:solidFill>
                  <a:schemeClr val="accent1"/>
                </a:solidFill>
              </a:rPr>
              <a:t>Additional Public Outreach: </a:t>
            </a:r>
            <a:r>
              <a:rPr lang="en-US" sz="2400" dirty="0"/>
              <a:t>Social media of CHACHA activities; integration of CHACHA into course development; outreach for underrepresented groups near PI’s home communities</a:t>
            </a:r>
            <a:endParaRPr lang="en-US" sz="2400" b="1" dirty="0">
              <a:solidFill>
                <a:schemeClr val="accent1"/>
              </a:solidFill>
            </a:endParaRPr>
          </a:p>
        </p:txBody>
      </p:sp>
    </p:spTree>
    <p:extLst>
      <p:ext uri="{BB962C8B-B14F-4D97-AF65-F5344CB8AC3E}">
        <p14:creationId xmlns:p14="http://schemas.microsoft.com/office/powerpoint/2010/main" val="31405793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24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9596</TotalTime>
  <Words>490</Words>
  <Application>Microsoft Office PowerPoint</Application>
  <PresentationFormat>Letter Paper (8.5x11 in)</PresentationFormat>
  <Paragraphs>36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Shepson</dc:creator>
  <cp:lastModifiedBy>Lance, Sara M</cp:lastModifiedBy>
  <cp:revision>30</cp:revision>
  <cp:lastPrinted>2019-06-19T00:53:00Z</cp:lastPrinted>
  <dcterms:created xsi:type="dcterms:W3CDTF">2018-10-02T00:06:34Z</dcterms:created>
  <dcterms:modified xsi:type="dcterms:W3CDTF">2021-12-21T17:41:16Z</dcterms:modified>
</cp:coreProperties>
</file>